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bed1bbc83_1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bed1bbc83_1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bed1bbc83_1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bed1bbc83_1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bed1bbc83_1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bed1bbc83_1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bed1bbc83_1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bed1bbc83_1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bed1bbc83_1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bed1bbc83_1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be7af8eb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be7af8eb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bed1bbc83_1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bed1bbc83_1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a1aa2e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a1aa2e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a1aa2ed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a1aa2ed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bed1bbc83_1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bed1bbc83_1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be7af8eb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be7af8eb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a1aa2ed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a1aa2ed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be7af8eb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be7af8eb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900">
                <a:solidFill>
                  <a:schemeClr val="dk1"/>
                </a:solidFill>
              </a:rPr>
              <a:t>proteasome inhibitor Bortozomib. </a:t>
            </a:r>
            <a:r>
              <a:rPr lang="da" sz="900">
                <a:solidFill>
                  <a:schemeClr val="dk1"/>
                </a:solidFill>
              </a:rPr>
              <a:t>Inhibit</a:t>
            </a:r>
            <a:r>
              <a:rPr lang="da" sz="900">
                <a:solidFill>
                  <a:schemeClr val="dk1"/>
                </a:solidFill>
              </a:rPr>
              <a:t> cell growth and cell function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bed1bbc83_1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bed1bbc83_1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a1aa2ed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a1aa2ed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8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esignguide.ku.dk/skabeloner/powerpoint/praesentationer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hyperlink" Target="https://designguide.ku.dk/skabeloner/powerpoint/praesentationer/" TargetMode="External"/><Relationship Id="rId5" Type="http://schemas.openxmlformats.org/officeDocument/2006/relationships/hyperlink" Target="https://designguide.ku.dk/skabeloner/powerpoint/praesentationer/" TargetMode="External"/><Relationship Id="rId6" Type="http://schemas.openxmlformats.org/officeDocument/2006/relationships/hyperlink" Target="https://designguide.ku.dk/skabeloner/powerpoint/praesentationer/" TargetMode="External"/><Relationship Id="rId7" Type="http://schemas.openxmlformats.org/officeDocument/2006/relationships/hyperlink" Target="https://designguide.ku.dk/skabeloner/powerpoint/praesentationer/" TargetMode="External"/><Relationship Id="rId8" Type="http://schemas.openxmlformats.org/officeDocument/2006/relationships/hyperlink" Target="https://designguide.ku.dk/skabeloner/powerpoint/praesentationer/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large right" showMasterSp="0">
  <p:cSld name="Title image large righ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>
            <p:ph idx="2" type="pic"/>
          </p:nvPr>
        </p:nvPicPr>
        <p:blipFill/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4682729" y="518861"/>
            <a:ext cx="4461300" cy="410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2538000" lIns="270000" spcFirstLastPara="1" rIns="405000" wrap="square" tIns="35100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966693" y="3040200"/>
            <a:ext cx="373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3" type="subTitle"/>
          </p:nvPr>
        </p:nvSpPr>
        <p:spPr>
          <a:xfrm>
            <a:off x="4966693" y="2255464"/>
            <a:ext cx="3734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2"/>
          <p:cNvSpPr txBox="1"/>
          <p:nvPr>
            <p:ph idx="4" type="body"/>
          </p:nvPr>
        </p:nvSpPr>
        <p:spPr>
          <a:xfrm>
            <a:off x="4966693" y="765150"/>
            <a:ext cx="37332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b="0" i="0"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small right" showMasterSp="0">
  <p:cSld name="Title image small righ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>
            <p:ph idx="2" type="pic"/>
          </p:nvPr>
        </p:nvPicPr>
        <p:blipFill/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9" name="Google Shape;79;p11"/>
          <p:cNvSpPr txBox="1"/>
          <p:nvPr>
            <p:ph type="ctrTitle"/>
          </p:nvPr>
        </p:nvSpPr>
        <p:spPr>
          <a:xfrm>
            <a:off x="4682729" y="1703319"/>
            <a:ext cx="4461300" cy="292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1836000" lIns="270000" spcFirstLastPara="1" rIns="405000" wrap="square" tIns="35100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4966694" y="1958206"/>
            <a:ext cx="3722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b="0" i="0"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3" type="body"/>
          </p:nvPr>
        </p:nvSpPr>
        <p:spPr>
          <a:xfrm>
            <a:off x="4966693" y="3040200"/>
            <a:ext cx="373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0" y="51435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0" y="51435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0" y="51435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small left" showMasterSp="0">
  <p:cSld name="Title image small lef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7" name="Google Shape;87;p12"/>
          <p:cNvSpPr txBox="1"/>
          <p:nvPr>
            <p:ph type="ctrTitle"/>
          </p:nvPr>
        </p:nvSpPr>
        <p:spPr>
          <a:xfrm>
            <a:off x="0" y="1703319"/>
            <a:ext cx="4469700" cy="2921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1755000" lIns="405000" spcFirstLastPara="1" rIns="270000" wrap="square" tIns="35100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440531" y="1958206"/>
            <a:ext cx="3710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3" type="body"/>
          </p:nvPr>
        </p:nvSpPr>
        <p:spPr>
          <a:xfrm>
            <a:off x="441722" y="3032029"/>
            <a:ext cx="373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large left" showMasterSp="0">
  <p:cSld name="Title image large lef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3" name="Google Shape;93;p13"/>
          <p:cNvSpPr txBox="1"/>
          <p:nvPr>
            <p:ph type="ctrTitle"/>
          </p:nvPr>
        </p:nvSpPr>
        <p:spPr>
          <a:xfrm>
            <a:off x="0" y="518861"/>
            <a:ext cx="4469700" cy="4105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2538000" lIns="405000" spcFirstLastPara="1" rIns="270000" wrap="square" tIns="351000">
            <a:noAutofit/>
          </a:bodyPr>
          <a:lstStyle>
            <a:lvl1pPr lvl="0" algn="l">
              <a:lnSpc>
                <a:spcPct val="9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440531" y="765150"/>
            <a:ext cx="37101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3" type="subTitle"/>
          </p:nvPr>
        </p:nvSpPr>
        <p:spPr>
          <a:xfrm>
            <a:off x="441722" y="2255464"/>
            <a:ext cx="3710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3"/>
          <p:cNvSpPr txBox="1"/>
          <p:nvPr>
            <p:ph idx="4" type="body"/>
          </p:nvPr>
        </p:nvSpPr>
        <p:spPr>
          <a:xfrm>
            <a:off x="441722" y="3040200"/>
            <a:ext cx="3710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41724" y="465535"/>
            <a:ext cx="825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">
  <p:cSld name="Title and two bullet list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41723" y="465535"/>
            <a:ext cx="82593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6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41723" y="1679486"/>
            <a:ext cx="40176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0" i="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684500" y="1679486"/>
            <a:ext cx="40176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951">
          <p15:clr>
            <a:srgbClr val="F26B43"/>
          </p15:clr>
        </p15:guide>
        <p15:guide id="2" pos="2809">
          <p15:clr>
            <a:srgbClr val="F26B43"/>
          </p15:clr>
        </p15:guide>
        <p15:guide id="3" orient="horz" pos="1057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bullet list">
  <p:cSld name="Title and one bullet list">
    <p:bg>
      <p:bgPr>
        <a:solidFill>
          <a:schemeClr val="accent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41722" y="465535"/>
            <a:ext cx="8259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41722" y="1221581"/>
            <a:ext cx="82593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b="0" i="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315960" y="459663"/>
            <a:ext cx="87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41722" y="1221581"/>
            <a:ext cx="8259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442800" y="4451228"/>
            <a:ext cx="8259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ing">
  <p:cSld name="Section heading">
    <p:bg>
      <p:bgPr>
        <a:solidFill>
          <a:schemeClr val="accent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0" y="1895859"/>
            <a:ext cx="9144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0" y="2669889"/>
            <a:ext cx="9144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sz="5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41722" y="465535"/>
            <a:ext cx="8259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41722" y="1221581"/>
            <a:ext cx="82593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Numbers"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>
            <p:ph idx="1" type="body"/>
          </p:nvPr>
        </p:nvSpPr>
        <p:spPr>
          <a:xfrm>
            <a:off x="444782" y="744526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1451482" y="744526"/>
            <a:ext cx="2692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/>
          <p:nvPr>
            <p:ph idx="3" type="body"/>
          </p:nvPr>
        </p:nvSpPr>
        <p:spPr>
          <a:xfrm>
            <a:off x="4569602" y="683418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4" type="body"/>
          </p:nvPr>
        </p:nvSpPr>
        <p:spPr>
          <a:xfrm>
            <a:off x="5578699" y="683418"/>
            <a:ext cx="27795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1"/>
          <p:cNvSpPr/>
          <p:nvPr>
            <p:ph idx="5" type="body"/>
          </p:nvPr>
        </p:nvSpPr>
        <p:spPr>
          <a:xfrm>
            <a:off x="1704651" y="1807369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6" type="body"/>
          </p:nvPr>
        </p:nvSpPr>
        <p:spPr>
          <a:xfrm>
            <a:off x="2715492" y="1807369"/>
            <a:ext cx="23349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1"/>
          <p:cNvSpPr/>
          <p:nvPr>
            <p:ph idx="7" type="body"/>
          </p:nvPr>
        </p:nvSpPr>
        <p:spPr>
          <a:xfrm>
            <a:off x="5391150" y="2227660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8" type="body"/>
          </p:nvPr>
        </p:nvSpPr>
        <p:spPr>
          <a:xfrm>
            <a:off x="6401991" y="2227660"/>
            <a:ext cx="2299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1"/>
          <p:cNvSpPr/>
          <p:nvPr>
            <p:ph idx="9" type="body"/>
          </p:nvPr>
        </p:nvSpPr>
        <p:spPr>
          <a:xfrm>
            <a:off x="1094185" y="3374231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3" type="body"/>
          </p:nvPr>
        </p:nvSpPr>
        <p:spPr>
          <a:xfrm>
            <a:off x="2110826" y="3374231"/>
            <a:ext cx="2204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1"/>
          <p:cNvSpPr/>
          <p:nvPr>
            <p:ph idx="14" type="body"/>
          </p:nvPr>
        </p:nvSpPr>
        <p:spPr>
          <a:xfrm>
            <a:off x="4779169" y="3853533"/>
            <a:ext cx="872100" cy="872100"/>
          </a:xfrm>
          <a:prstGeom prst="ellipse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/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5" type="body"/>
          </p:nvPr>
        </p:nvSpPr>
        <p:spPr>
          <a:xfrm>
            <a:off x="5790010" y="3853533"/>
            <a:ext cx="2507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text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row">
  <p:cSld name="Arrow">
    <p:bg>
      <p:bgPr>
        <a:solidFill>
          <a:schemeClr val="accent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-914400" y="-1670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398655" y="17418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441722" y="465534"/>
            <a:ext cx="825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1" type="body"/>
          </p:nvPr>
        </p:nvSpPr>
        <p:spPr>
          <a:xfrm>
            <a:off x="1108533" y="1388029"/>
            <a:ext cx="526200" cy="5262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702000" spcFirstLastPara="1" rIns="0" wrap="square" tIns="54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2"/>
          <p:cNvSpPr/>
          <p:nvPr>
            <p:ph idx="2" type="body"/>
          </p:nvPr>
        </p:nvSpPr>
        <p:spPr>
          <a:xfrm>
            <a:off x="4019102" y="1812530"/>
            <a:ext cx="526200" cy="5262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702000" spcFirstLastPara="1" rIns="0" wrap="square" tIns="54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2"/>
          <p:cNvSpPr/>
          <p:nvPr>
            <p:ph idx="3" type="body"/>
          </p:nvPr>
        </p:nvSpPr>
        <p:spPr>
          <a:xfrm>
            <a:off x="2152212" y="2834972"/>
            <a:ext cx="526200" cy="5262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702000" spcFirstLastPara="1" rIns="0" wrap="square" tIns="54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2"/>
          <p:cNvSpPr/>
          <p:nvPr>
            <p:ph idx="4" type="body"/>
          </p:nvPr>
        </p:nvSpPr>
        <p:spPr>
          <a:xfrm>
            <a:off x="5326002" y="3126335"/>
            <a:ext cx="526200" cy="526200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702000" spcFirstLastPara="1" rIns="0" wrap="square" tIns="54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5" type="body"/>
          </p:nvPr>
        </p:nvSpPr>
        <p:spPr>
          <a:xfrm>
            <a:off x="441723" y="4217564"/>
            <a:ext cx="8259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22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Two images">
    <p:bg>
      <p:bgPr>
        <a:solidFill>
          <a:schemeClr val="accent4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442318" y="631993"/>
            <a:ext cx="8259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71" name="Google Shape;171;p23"/>
          <p:cNvSpPr/>
          <p:nvPr>
            <p:ph idx="2" type="pic"/>
          </p:nvPr>
        </p:nvSpPr>
        <p:spPr>
          <a:xfrm rot="-197573">
            <a:off x="739392" y="1836803"/>
            <a:ext cx="3086696" cy="2113079"/>
          </a:xfrm>
          <a:prstGeom prst="rect">
            <a:avLst/>
          </a:prstGeom>
          <a:solidFill>
            <a:srgbClr val="A5A5A5"/>
          </a:solidFill>
          <a:ln cap="flat" cmpd="sng" w="146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" name="Google Shape;172;p23"/>
          <p:cNvSpPr/>
          <p:nvPr>
            <p:ph idx="3" type="pic"/>
          </p:nvPr>
        </p:nvSpPr>
        <p:spPr>
          <a:xfrm rot="533267">
            <a:off x="4420374" y="1882698"/>
            <a:ext cx="4097095" cy="2697579"/>
          </a:xfrm>
          <a:prstGeom prst="rect">
            <a:avLst/>
          </a:prstGeom>
          <a:solidFill>
            <a:srgbClr val="A5A5A5"/>
          </a:solidFill>
          <a:ln cap="flat" cmpd="sng" w="146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23"/>
          <p:cNvSpPr txBox="1"/>
          <p:nvPr/>
        </p:nvSpPr>
        <p:spPr>
          <a:xfrm>
            <a:off x="0" y="-232682"/>
            <a:ext cx="51189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ext right">
  <p:cSld name="Image with text right">
    <p:bg>
      <p:bgPr>
        <a:solidFill>
          <a:schemeClr val="accen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>
            <p:ph idx="2" type="pic"/>
          </p:nvPr>
        </p:nvSpPr>
        <p:spPr>
          <a:xfrm rot="-708571">
            <a:off x="764176" y="1482546"/>
            <a:ext cx="2874544" cy="2812293"/>
          </a:xfrm>
          <a:prstGeom prst="rect">
            <a:avLst/>
          </a:prstGeom>
          <a:solidFill>
            <a:srgbClr val="A5A5A5"/>
          </a:solidFill>
          <a:ln cap="flat" cmpd="sng" w="146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441724" y="465534"/>
            <a:ext cx="8259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4337685" y="1572800"/>
            <a:ext cx="43635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  <a:defRPr b="1" sz="27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sz="18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text left">
  <p:cSld name="Image with text left"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>
            <p:ph idx="2" type="pic"/>
          </p:nvPr>
        </p:nvSpPr>
        <p:spPr>
          <a:xfrm rot="497043">
            <a:off x="4878377" y="1211827"/>
            <a:ext cx="3489712" cy="3480293"/>
          </a:xfrm>
          <a:prstGeom prst="rect">
            <a:avLst/>
          </a:prstGeom>
          <a:solidFill>
            <a:srgbClr val="A5A5A5"/>
          </a:solidFill>
          <a:ln cap="flat" cmpd="sng" w="146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" name="Google Shape;184;p25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441724" y="465534"/>
            <a:ext cx="8259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441722" y="1572800"/>
            <a:ext cx="43641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  <a:defRPr b="1" sz="27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1" sz="24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 sz="18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A">
  <p:cSld name="Title and image A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>
            <p:ph idx="2" type="pic"/>
          </p:nvPr>
        </p:nvSpPr>
        <p:spPr>
          <a:xfrm>
            <a:off x="1" y="248400"/>
            <a:ext cx="9144000" cy="489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441724" y="567000"/>
            <a:ext cx="5116500" cy="799500"/>
          </a:xfrm>
          <a:prstGeom prst="rect">
            <a:avLst/>
          </a:prstGeom>
          <a:solidFill>
            <a:schemeClr val="accent1">
              <a:alpha val="99607"/>
            </a:schemeClr>
          </a:solidFill>
          <a:ln>
            <a:noFill/>
          </a:ln>
        </p:spPr>
        <p:txBody>
          <a:bodyPr anchorCtr="0" anchor="t" bIns="81000" lIns="189000" spcFirstLastPara="1" rIns="189000" wrap="square" tIns="162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B">
  <p:cSld name="Title and image B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>
            <p:ph idx="2" type="pic"/>
          </p:nvPr>
        </p:nvSpPr>
        <p:spPr>
          <a:xfrm>
            <a:off x="0" y="248400"/>
            <a:ext cx="9144000" cy="489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441721" y="3721661"/>
            <a:ext cx="3130500" cy="1005000"/>
          </a:xfrm>
          <a:prstGeom prst="rect">
            <a:avLst/>
          </a:prstGeom>
          <a:solidFill>
            <a:schemeClr val="accent4">
              <a:alpha val="99607"/>
            </a:schemeClr>
          </a:solidFill>
          <a:ln>
            <a:noFill/>
          </a:ln>
        </p:spPr>
        <p:txBody>
          <a:bodyPr anchorCtr="0" anchor="t" bIns="0" lIns="189000" spcFirstLastPara="1" rIns="189000" wrap="square" tIns="81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C">
  <p:cSld name="Title and image C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>
            <p:ph idx="2" type="pic"/>
          </p:nvPr>
        </p:nvSpPr>
        <p:spPr>
          <a:xfrm>
            <a:off x="0" y="248400"/>
            <a:ext cx="9144000" cy="489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3584588" y="3373412"/>
            <a:ext cx="5116500" cy="799500"/>
          </a:xfrm>
          <a:prstGeom prst="rect">
            <a:avLst/>
          </a:prstGeom>
          <a:solidFill>
            <a:schemeClr val="dk1">
              <a:alpha val="99607"/>
            </a:schemeClr>
          </a:solidFill>
          <a:ln>
            <a:noFill/>
          </a:ln>
        </p:spPr>
        <p:txBody>
          <a:bodyPr anchorCtr="0" anchor="t" bIns="81000" lIns="189000" spcFirstLastPara="1" rIns="189000" wrap="square" tIns="162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D">
  <p:cSld name="Title and image D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>
            <p:ph idx="2" type="pic"/>
          </p:nvPr>
        </p:nvSpPr>
        <p:spPr>
          <a:xfrm>
            <a:off x="0" y="248400"/>
            <a:ext cx="9144000" cy="489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441722" y="763051"/>
            <a:ext cx="8259300" cy="688200"/>
          </a:xfrm>
          <a:prstGeom prst="rect">
            <a:avLst/>
          </a:prstGeom>
          <a:solidFill>
            <a:schemeClr val="dk2">
              <a:alpha val="99607"/>
            </a:schemeClr>
          </a:solidFill>
          <a:ln>
            <a:noFill/>
          </a:ln>
        </p:spPr>
        <p:txBody>
          <a:bodyPr anchorCtr="0" anchor="t" bIns="135000" lIns="135000" spcFirstLastPara="1" rIns="135000" wrap="square" tIns="1350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E">
  <p:cSld name="Title and image E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>
            <p:ph idx="2" type="pic"/>
          </p:nvPr>
        </p:nvSpPr>
        <p:spPr>
          <a:xfrm>
            <a:off x="0" y="248400"/>
            <a:ext cx="9144000" cy="4895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441722" y="3121496"/>
            <a:ext cx="8259300" cy="1605300"/>
          </a:xfrm>
          <a:prstGeom prst="rect">
            <a:avLst/>
          </a:prstGeom>
          <a:solidFill>
            <a:schemeClr val="dk1">
              <a:alpha val="45882"/>
            </a:schemeClr>
          </a:solidFill>
          <a:ln>
            <a:noFill/>
          </a:ln>
        </p:spPr>
        <p:txBody>
          <a:bodyPr anchorCtr="0" anchor="t" bIns="0" lIns="189000" spcFirstLastPara="1" rIns="189000" wrap="square" tIns="810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object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41723" y="465535"/>
            <a:ext cx="8259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41723" y="1221581"/>
            <a:ext cx="40176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684500" y="1221582"/>
            <a:ext cx="40176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51">
          <p15:clr>
            <a:srgbClr val="F26B43"/>
          </p15:clr>
        </p15:guide>
        <p15:guide id="2" pos="2809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guide" showMasterSp="0">
  <p:cSld name="User guid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/>
        </p:nvSpPr>
        <p:spPr>
          <a:xfrm>
            <a:off x="441723" y="460237"/>
            <a:ext cx="8259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da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guide </a:t>
            </a:r>
            <a:r>
              <a:rPr lang="da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delete before use</a:t>
            </a:r>
            <a:endParaRPr sz="1100"/>
          </a:p>
        </p:txBody>
      </p:sp>
      <p:sp>
        <p:nvSpPr>
          <p:cNvPr id="226" name="Google Shape;226;p31"/>
          <p:cNvSpPr txBox="1"/>
          <p:nvPr/>
        </p:nvSpPr>
        <p:spPr>
          <a:xfrm>
            <a:off x="440532" y="1230371"/>
            <a:ext cx="1312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UCPH PowerPoint templates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open PowerPoint on your UCPH computer, PowerPoint opens a template in 16:9 format with an English UCPH logo.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click on the UCPH tab in the toolbar, click "Select Template" to choose between templates</a:t>
            </a:r>
            <a:endParaRPr sz="1100"/>
          </a:p>
          <a:p>
            <a:pPr indent="-63500" lvl="0" marL="635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Danish and English </a:t>
            </a:r>
            <a:endParaRPr sz="1100"/>
          </a:p>
          <a:p>
            <a:pPr indent="-63500" lvl="0" marL="635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16:9 format</a:t>
            </a:r>
            <a:endParaRPr sz="1100"/>
          </a:p>
          <a:p>
            <a:pPr indent="-63500" lvl="0" marL="635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"full" or “small" versions (in the full version there is an example of each slide type in the left-hand window)</a:t>
            </a:r>
            <a:endParaRPr sz="1100"/>
          </a:p>
          <a:p>
            <a:pPr indent="-63500" lvl="0" marL="635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well as an example slide with text in English.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use a 'full' version, you must delete the slides you do not want to use.</a:t>
            </a:r>
            <a:b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 users and others can download PowerPoint templates at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www.designguide.ku.dk/skabeloner/powerpoint/praesentationer/</a:t>
            </a:r>
            <a:endParaRPr sz="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927788" y="2974670"/>
            <a:ext cx="1316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your unit name (e.g. your department), page numbers and the date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top menu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 and Footer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in the fields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all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it is only to be used on a single slide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information goes on the right-hand side of the page in the grey top bar.</a:t>
            </a:r>
            <a:endParaRPr sz="1100"/>
          </a:p>
        </p:txBody>
      </p:sp>
      <p:sp>
        <p:nvSpPr>
          <p:cNvPr id="228" name="Google Shape;228;p31"/>
          <p:cNvSpPr txBox="1"/>
          <p:nvPr/>
        </p:nvSpPr>
        <p:spPr>
          <a:xfrm>
            <a:off x="440531" y="4266660"/>
            <a:ext cx="14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new slide (2010 + 2013 and 2016 version) 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100"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69429" l="36944" r="2271" t="0"/>
          <a:stretch/>
        </p:blipFill>
        <p:spPr>
          <a:xfrm>
            <a:off x="3118228" y="2172492"/>
            <a:ext cx="296562" cy="9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927788" y="1936745"/>
            <a:ext cx="1218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slide type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change the layout of your current slide.</a:t>
            </a:r>
            <a:endParaRPr sz="1100"/>
          </a:p>
        </p:txBody>
      </p:sp>
      <p:sp>
        <p:nvSpPr>
          <p:cNvPr id="231" name="Google Shape;231;p31"/>
          <p:cNvSpPr txBox="1"/>
          <p:nvPr/>
        </p:nvSpPr>
        <p:spPr>
          <a:xfrm>
            <a:off x="1927788" y="2486319"/>
            <a:ext cx="122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UCPH uses the font Microsoft New Tai Lue in PowerPoint.</a:t>
            </a:r>
            <a:endParaRPr b="0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554336" y="1220344"/>
            <a:ext cx="12261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Gridliness and Guides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see gridlines and guides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Gridlines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and/or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establish additional gridlines and guides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Hover the mouse over an existing gridline and click on the line (coordinates of the line are displayed)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down the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key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you move the location of the line (adds a new line).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Tip: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Press Alt + F9 for a rapid display of gridlines</a:t>
            </a:r>
            <a:endParaRPr sz="1100"/>
          </a:p>
        </p:txBody>
      </p:sp>
      <p:sp>
        <p:nvSpPr>
          <p:cNvPr id="233" name="Google Shape;233;p31"/>
          <p:cNvSpPr txBox="1"/>
          <p:nvPr/>
        </p:nvSpPr>
        <p:spPr>
          <a:xfrm>
            <a:off x="3546617" y="3106063"/>
            <a:ext cx="12261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picture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layouts with picture placeholders: Click the icon and 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text  ”Clik here to insert image” will not be visible in presentation mode.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UCPH-images, which are adapted to and minimised to 16:9 format via this link: </a:t>
            </a:r>
            <a:b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https://image.ku.dk/shared/aZwD18034DnM3TYEw9XagEF6kxI6MLkV</a:t>
            </a:r>
            <a:endParaRPr b="0" sz="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slide show-view to activate the link.</a:t>
            </a:r>
            <a:endParaRPr sz="1100"/>
          </a:p>
        </p:txBody>
      </p:sp>
      <p:sp>
        <p:nvSpPr>
          <p:cNvPr id="234" name="Google Shape;234;p31"/>
          <p:cNvSpPr txBox="1"/>
          <p:nvPr/>
        </p:nvSpPr>
        <p:spPr>
          <a:xfrm>
            <a:off x="5018671" y="1230371"/>
            <a:ext cx="1226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sizes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optimal picture size is: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16:9-format: 1.500 x 818 pixels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the images in 72 dpi and in "jpg medium quality"</a:t>
            </a:r>
            <a:endParaRPr sz="1100"/>
          </a:p>
        </p:txBody>
      </p:sp>
      <p:sp>
        <p:nvSpPr>
          <p:cNvPr id="235" name="Google Shape;235;p31"/>
          <p:cNvSpPr txBox="1"/>
          <p:nvPr/>
        </p:nvSpPr>
        <p:spPr>
          <a:xfrm>
            <a:off x="5018671" y="2040005"/>
            <a:ext cx="12261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Trimming pictures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Click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Crop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change the image focus/size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scale the picture, hold the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button down while dragging in the image corners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Right-click on the picture and 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to back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Tip: 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delete the picture and inserts a new, the picture may be in front of text and graphics. If this happens, you must select the image, right-click and select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to back</a:t>
            </a:r>
            <a:endParaRPr sz="1100"/>
          </a:p>
        </p:txBody>
      </p:sp>
      <p:sp>
        <p:nvSpPr>
          <p:cNvPr id="236" name="Google Shape;236;p31"/>
          <p:cNvSpPr txBox="1"/>
          <p:nvPr/>
        </p:nvSpPr>
        <p:spPr>
          <a:xfrm>
            <a:off x="5018671" y="3573992"/>
            <a:ext cx="12261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colors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choose between a range of colors for backgrounds and graphs.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Right-click on the surface of which you want to change the color and then click on the paint can icon</a:t>
            </a:r>
            <a:endParaRPr sz="1100"/>
          </a:p>
        </p:txBody>
      </p:sp>
      <p:sp>
        <p:nvSpPr>
          <p:cNvPr id="237" name="Google Shape;237;p31"/>
          <p:cNvSpPr txBox="1"/>
          <p:nvPr/>
        </p:nvSpPr>
        <p:spPr>
          <a:xfrm>
            <a:off x="5018671" y="4361353"/>
            <a:ext cx="1226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information</a:t>
            </a:r>
            <a:br>
              <a:rPr b="1" lang="da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www.designguide.ku.dk/</a:t>
            </a:r>
            <a:b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</a:br>
            <a: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skabeloner/powerpoint/</a:t>
            </a:r>
            <a:b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</a:br>
            <a:r>
              <a:rPr b="0" lang="da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praesentationer/</a:t>
            </a:r>
            <a:endParaRPr b="0" sz="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01033" y="3151059"/>
            <a:ext cx="192995" cy="20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67654" y="2096534"/>
            <a:ext cx="216531" cy="20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81370" y="2390842"/>
            <a:ext cx="167342" cy="171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1927788" y="1249596"/>
            <a:ext cx="132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the </a:t>
            </a:r>
            <a:r>
              <a:rPr b="1"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slide </a:t>
            </a:r>
            <a:r>
              <a:rPr lang="d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Click on the top part of the button to create a slide identical to the one selected. Click on the bottom part of the button to see a selection of possible layout choices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03909" y="1307803"/>
            <a:ext cx="182390" cy="32474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indent="-317500" lvl="2" marL="1371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5025075" y="67675"/>
            <a:ext cx="3857700" cy="13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700"/>
              <a:t>Sham Ayrouta &amp; Valdemar Lund-Frank  - “CNN with SPM” - March 6</a:t>
            </a:r>
            <a:r>
              <a:rPr baseline="30000" lang="da" sz="700"/>
              <a:t>th</a:t>
            </a:r>
            <a:r>
              <a:rPr lang="da" sz="700"/>
              <a:t>, 2025</a:t>
            </a:r>
            <a:endParaRPr sz="7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>
  <p:cSld name="Title, content, and imag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>
            <p:ph idx="2" type="pic"/>
          </p:nvPr>
        </p:nvSpPr>
        <p:spPr>
          <a:xfrm>
            <a:off x="4683488" y="1221581"/>
            <a:ext cx="4017600" cy="3504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441724" y="465534"/>
            <a:ext cx="8259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441723" y="1221581"/>
            <a:ext cx="40176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>
            <p:ph idx="2" type="pic"/>
          </p:nvPr>
        </p:nvSpPr>
        <p:spPr>
          <a:xfrm>
            <a:off x="441722" y="1221581"/>
            <a:ext cx="8259300" cy="3505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441723" y="465534"/>
            <a:ext cx="8259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Three images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1" name="Google Shape;51;p7"/>
          <p:cNvSpPr/>
          <p:nvPr>
            <p:ph idx="2" type="pic"/>
          </p:nvPr>
        </p:nvSpPr>
        <p:spPr>
          <a:xfrm>
            <a:off x="442318" y="2167890"/>
            <a:ext cx="2575200" cy="2552700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52" name="Google Shape;52;p7"/>
          <p:cNvSpPr/>
          <p:nvPr>
            <p:ph idx="3" type="pic"/>
          </p:nvPr>
        </p:nvSpPr>
        <p:spPr>
          <a:xfrm>
            <a:off x="4389120" y="459175"/>
            <a:ext cx="4311900" cy="42615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53" name="Google Shape;53;p7"/>
          <p:cNvSpPr/>
          <p:nvPr>
            <p:ph idx="4" type="pic"/>
          </p:nvPr>
        </p:nvSpPr>
        <p:spPr>
          <a:xfrm>
            <a:off x="2141281" y="1471107"/>
            <a:ext cx="1752600" cy="17211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441724" y="465535"/>
            <a:ext cx="34521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and comments">
  <p:cSld name="Questions and comments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2731810" y="675393"/>
            <a:ext cx="3591000" cy="4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44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604799" y="1221582"/>
            <a:ext cx="70962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1"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61" name="Google Shape;61;p8"/>
          <p:cNvSpPr txBox="1"/>
          <p:nvPr/>
        </p:nvSpPr>
        <p:spPr>
          <a:xfrm>
            <a:off x="441723" y="-281668"/>
            <a:ext cx="8259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words </a:t>
            </a:r>
            <a:r>
              <a:rPr b="0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headline using </a:t>
            </a:r>
            <a:r>
              <a:rPr b="1" lang="d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bold   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eal small" showMasterSp="0">
  <p:cSld name="Title seal smal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9148800" cy="51435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-1661"/>
          <a:stretch/>
        </p:blipFill>
        <p:spPr>
          <a:xfrm>
            <a:off x="1300181" y="-4512"/>
            <a:ext cx="78493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ctrTitle"/>
          </p:nvPr>
        </p:nvSpPr>
        <p:spPr>
          <a:xfrm>
            <a:off x="0" y="1703319"/>
            <a:ext cx="4469700" cy="292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1755000" lIns="405000" spcFirstLastPara="1" rIns="270000" wrap="square" tIns="351000">
            <a:noAutofit/>
          </a:bodyPr>
          <a:lstStyle>
            <a:lvl1pPr lv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40531" y="1958206"/>
            <a:ext cx="3710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441722" y="3040200"/>
            <a:ext cx="3710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eal large" showMasterSp="0">
  <p:cSld name="Title seal lar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0" y="0"/>
            <a:ext cx="9148800" cy="51435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-1661"/>
          <a:stretch/>
        </p:blipFill>
        <p:spPr>
          <a:xfrm>
            <a:off x="1300181" y="-4512"/>
            <a:ext cx="78493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ctrTitle"/>
          </p:nvPr>
        </p:nvSpPr>
        <p:spPr>
          <a:xfrm>
            <a:off x="0" y="518861"/>
            <a:ext cx="4469700" cy="410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2538000" lIns="405000" spcFirstLastPara="1" rIns="270000" wrap="square" tIns="351000">
            <a:noAutofit/>
          </a:bodyPr>
          <a:lstStyle>
            <a:lvl1pPr lvl="0" algn="l">
              <a:lnSpc>
                <a:spcPct val="9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440531" y="765150"/>
            <a:ext cx="37101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2" type="subTitle"/>
          </p:nvPr>
        </p:nvSpPr>
        <p:spPr>
          <a:xfrm>
            <a:off x="441723" y="2255464"/>
            <a:ext cx="3710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441722" y="3040200"/>
            <a:ext cx="3710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1724" y="465535"/>
            <a:ext cx="825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1723" y="1221581"/>
            <a:ext cx="82593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9144000" cy="249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EEFEE">
                  <a:alpha val="92549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427371" y="64309"/>
            <a:ext cx="52359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14768" y="64309"/>
            <a:ext cx="2862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7746833" y="64309"/>
            <a:ext cx="611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13844" l="12042" r="17198" t="11447"/>
          <a:stretch/>
        </p:blipFill>
        <p:spPr>
          <a:xfrm>
            <a:off x="251651" y="47684"/>
            <a:ext cx="124887" cy="15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1271" y="72350"/>
            <a:ext cx="1749486" cy="11964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701">
          <p15:clr>
            <a:srgbClr val="F26B43"/>
          </p15:clr>
        </p15:guide>
        <p15:guide id="3" pos="278">
          <p15:clr>
            <a:srgbClr val="F26B43"/>
          </p15:clr>
        </p15:guide>
        <p15:guide id="4" pos="548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orient="horz" pos="29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hyperlink" Target="https://www.linkedin.com/in/nafizshahriar/" TargetMode="External"/><Relationship Id="rId5" Type="http://schemas.openxmlformats.org/officeDocument/2006/relationships/hyperlink" Target="https://www.linkedin.com/in/nafizshahriar/" TargetMode="External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441726" y="2255475"/>
            <a:ext cx="57870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a" sz="1700"/>
              <a:t>S</a:t>
            </a:r>
            <a:r>
              <a:rPr lang="da" sz="1700"/>
              <a:t>ham Ayrouta &amp; Valdemar Lund-Frank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575" y="4098697"/>
            <a:ext cx="992250" cy="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440525" y="765150"/>
            <a:ext cx="4195500" cy="14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2400"/>
              <a:t>Convolutional neural networks in scanning probe microscopy</a:t>
            </a:r>
            <a:endParaRPr b="1" sz="2400"/>
          </a:p>
        </p:txBody>
      </p:sp>
      <p:sp>
        <p:nvSpPr>
          <p:cNvPr id="260" name="Google Shape;260;p34"/>
          <p:cNvSpPr txBox="1"/>
          <p:nvPr>
            <p:ph idx="3" type="body"/>
          </p:nvPr>
        </p:nvSpPr>
        <p:spPr>
          <a:xfrm>
            <a:off x="441722" y="3040200"/>
            <a:ext cx="3710100" cy="67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500"/>
              <a:t>University of Copenhagen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Advanced Methods in Applied Statistics </a:t>
            </a:r>
            <a:endParaRPr sz="1200"/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16209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3300"/>
              <a:t>Additional materiale </a:t>
            </a:r>
            <a:endParaRPr sz="3300"/>
          </a:p>
        </p:txBody>
      </p:sp>
      <p:sp>
        <p:nvSpPr>
          <p:cNvPr id="365" name="Google Shape;36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Number from input image</a:t>
            </a:r>
            <a:endParaRPr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Determined by resolution and color channels of original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CNN require standard size (e.g., 224×224 or 32×32) to fit matrix</a:t>
            </a:r>
            <a:endParaRPr/>
          </a:p>
        </p:txBody>
      </p:sp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00" y="1221575"/>
            <a:ext cx="5636499" cy="36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682" y="408625"/>
            <a:ext cx="7309317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>
            <p:ph idx="1" type="body"/>
          </p:nvPr>
        </p:nvSpPr>
        <p:spPr>
          <a:xfrm>
            <a:off x="441725" y="1054125"/>
            <a:ext cx="4989300" cy="13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Dataset 2 (</a:t>
            </a:r>
            <a:r>
              <a:rPr lang="da"/>
              <a:t>Bortozomib)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Class activation map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red is backbone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Healthy/treated larger area of backbone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00" y="2511100"/>
            <a:ext cx="7038828" cy="25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Random forest modeling (</a:t>
            </a:r>
            <a:r>
              <a:rPr lang="da" sz="1200">
                <a:solidFill>
                  <a:srgbClr val="040C28"/>
                </a:solidFill>
              </a:rPr>
              <a:t>combines the output of multiple decision trees to reach a single result)</a:t>
            </a:r>
            <a:endParaRPr sz="1200">
              <a:solidFill>
                <a:srgbClr val="040C28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-"/>
            </a:pPr>
            <a:r>
              <a:rPr lang="da"/>
              <a:t>Accuracy of 86.0% on dataset 1 and 67.0% on dataset 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Dataset with </a:t>
            </a:r>
            <a:r>
              <a:rPr lang="da"/>
              <a:t>Bortozomib-treated samples</a:t>
            </a:r>
            <a:endParaRPr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-"/>
            </a:pPr>
            <a:r>
              <a:rPr lang="da"/>
              <a:t>94.1% of the 188 images in batch 1 and 86.0% of the 236 images in batch 2 to be healthy.</a:t>
            </a:r>
            <a:endParaRPr/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104"/>
            <a:ext cx="9143999" cy="247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4009900" y="270700"/>
            <a:ext cx="5134200" cy="487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problem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1700" y="1113250"/>
            <a:ext cx="36768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To produce high resolution images using SPM: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Time consuming process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Large amount of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</a:t>
            </a:r>
            <a:r>
              <a:rPr lang="da"/>
              <a:t>ifficult to distinguish relevant features without advanced image processing techniques and expert judgment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410" y="497537"/>
            <a:ext cx="5029789" cy="123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400" y="1696978"/>
            <a:ext cx="5029790" cy="1262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Background knowledge</a:t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311700" y="1117350"/>
            <a:ext cx="31737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Machine learning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Neural network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   → Deep learning 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→ C</a:t>
            </a:r>
            <a:r>
              <a:rPr lang="da"/>
              <a:t>onvolutional</a:t>
            </a:r>
            <a:r>
              <a:rPr lang="da"/>
              <a:t> neural network</a:t>
            </a:r>
            <a:endParaRPr/>
          </a:p>
        </p:txBody>
      </p:sp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grpSp>
        <p:nvGrpSpPr>
          <p:cNvPr id="279" name="Google Shape;279;p36"/>
          <p:cNvGrpSpPr/>
          <p:nvPr/>
        </p:nvGrpSpPr>
        <p:grpSpPr>
          <a:xfrm>
            <a:off x="2921802" y="3067206"/>
            <a:ext cx="5992672" cy="2065824"/>
            <a:chOff x="2844973" y="307126"/>
            <a:chExt cx="7593350" cy="3822061"/>
          </a:xfrm>
        </p:grpSpPr>
        <p:pic>
          <p:nvPicPr>
            <p:cNvPr id="280" name="Google Shape;28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4973" y="307126"/>
              <a:ext cx="7593350" cy="339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6"/>
            <p:cNvSpPr txBox="1"/>
            <p:nvPr/>
          </p:nvSpPr>
          <p:spPr>
            <a:xfrm>
              <a:off x="2935521" y="3588287"/>
              <a:ext cx="18729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800"/>
                </a:spcBef>
                <a:spcAft>
                  <a:spcPts val="400"/>
                </a:spcAft>
                <a:buNone/>
              </a:pPr>
              <a:r>
                <a:rPr lang="da" sz="700"/>
                <a:t>Credit: </a:t>
              </a:r>
              <a:r>
                <a:rPr lang="da" sz="700">
                  <a:solidFill>
                    <a:schemeClr val="dk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Kh. Nafizul Haque</a:t>
              </a:r>
              <a:endParaRPr sz="7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endParaRPr>
            </a:p>
          </p:txBody>
        </p:sp>
      </p:grpSp>
      <p:pic>
        <p:nvPicPr>
          <p:cNvPr id="282" name="Google Shape;282;p36"/>
          <p:cNvPicPr preferRelativeResize="0"/>
          <p:nvPr/>
        </p:nvPicPr>
        <p:blipFill rotWithShape="1">
          <a:blip r:embed="rId6">
            <a:alphaModFix/>
          </a:blip>
          <a:srcRect b="49114" l="2619" r="0" t="0"/>
          <a:stretch/>
        </p:blipFill>
        <p:spPr>
          <a:xfrm>
            <a:off x="4477203" y="309650"/>
            <a:ext cx="4616046" cy="25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306951" y="465550"/>
            <a:ext cx="8212200" cy="5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Fundamentals for convolutional neural network </a:t>
            </a:r>
            <a:endParaRPr/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80500" y="888956"/>
            <a:ext cx="2549400" cy="1216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lt1"/>
                </a:solidFill>
              </a:rPr>
              <a:t>Convolutional Layer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Applies filters to images, producing feature maps.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Filter parameters are optimized during training.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3116331" y="888956"/>
            <a:ext cx="2658300" cy="1216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lt1"/>
                </a:solidFill>
              </a:rPr>
              <a:t>Activation Layer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Introduces nonlinearity to the feature maps.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Enables the network to learn complex decision boundaries.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6082957" y="888956"/>
            <a:ext cx="2618100" cy="1216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lt1"/>
                </a:solidFill>
              </a:rPr>
              <a:t>Pooling Layer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Down-samples feature maps to reduce spatial dimensions.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Retains the most important features.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180500" y="3530100"/>
            <a:ext cx="2628600" cy="142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lt1"/>
                </a:solidFill>
              </a:rPr>
              <a:t>Flatten Layer                                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Converts multidimensional feature maps into a one-dimensional vector.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Prepares data for the dense (fully connected) layer.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6851850" y="3530100"/>
            <a:ext cx="2274000" cy="142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lt1"/>
                </a:solidFill>
              </a:rPr>
              <a:t>Loss Function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Measures the error between predictions and true labels.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da" sz="1100">
                <a:solidFill>
                  <a:schemeClr val="lt1"/>
                </a:solidFill>
              </a:rPr>
              <a:t>Guides the optimization process during training.</a:t>
            </a:r>
            <a:endParaRPr b="1" sz="1100">
              <a:solidFill>
                <a:schemeClr val="lt1"/>
              </a:solidFill>
            </a:endParaRPr>
          </a:p>
        </p:txBody>
      </p:sp>
      <p:cxnSp>
        <p:nvCxnSpPr>
          <p:cNvPr id="294" name="Google Shape;294;p37"/>
          <p:cNvCxnSpPr>
            <a:stCxn id="289" idx="2"/>
          </p:cNvCxnSpPr>
          <p:nvPr/>
        </p:nvCxnSpPr>
        <p:spPr>
          <a:xfrm flipH="1">
            <a:off x="1441400" y="2105456"/>
            <a:ext cx="13800" cy="5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7"/>
          <p:cNvCxnSpPr>
            <a:stCxn id="296" idx="3"/>
          </p:cNvCxnSpPr>
          <p:nvPr/>
        </p:nvCxnSpPr>
        <p:spPr>
          <a:xfrm flipH="1" rot="10800000">
            <a:off x="5102116" y="2611546"/>
            <a:ext cx="22995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7"/>
          <p:cNvCxnSpPr>
            <a:stCxn id="291" idx="2"/>
          </p:cNvCxnSpPr>
          <p:nvPr/>
        </p:nvCxnSpPr>
        <p:spPr>
          <a:xfrm flipH="1">
            <a:off x="7385407" y="2105456"/>
            <a:ext cx="660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7"/>
          <p:cNvCxnSpPr>
            <a:stCxn id="290" idx="2"/>
            <a:endCxn id="296" idx="0"/>
          </p:cNvCxnSpPr>
          <p:nvPr/>
        </p:nvCxnSpPr>
        <p:spPr>
          <a:xfrm>
            <a:off x="4445481" y="2105456"/>
            <a:ext cx="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7"/>
          <p:cNvSpPr txBox="1"/>
          <p:nvPr/>
        </p:nvSpPr>
        <p:spPr>
          <a:xfrm>
            <a:off x="3789016" y="2445046"/>
            <a:ext cx="131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solidFill>
                  <a:schemeClr val="dk1"/>
                </a:solidFill>
              </a:rPr>
              <a:t>Operation Block</a:t>
            </a:r>
            <a:endParaRPr/>
          </a:p>
        </p:txBody>
      </p:sp>
      <p:cxnSp>
        <p:nvCxnSpPr>
          <p:cNvPr id="299" name="Google Shape;299;p37"/>
          <p:cNvCxnSpPr/>
          <p:nvPr/>
        </p:nvCxnSpPr>
        <p:spPr>
          <a:xfrm>
            <a:off x="1441584" y="2601422"/>
            <a:ext cx="2311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7"/>
          <p:cNvSpPr/>
          <p:nvPr/>
        </p:nvSpPr>
        <p:spPr>
          <a:xfrm>
            <a:off x="2256935" y="976001"/>
            <a:ext cx="383100" cy="15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249366" y="976001"/>
            <a:ext cx="383100" cy="15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8201100" y="976001"/>
            <a:ext cx="383100" cy="15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2732425" y="3603125"/>
            <a:ext cx="397500" cy="18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8548050" y="3645550"/>
            <a:ext cx="397500" cy="18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899902" y="3024246"/>
            <a:ext cx="1112100" cy="5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chemeClr val="accent1"/>
                </a:solidFill>
              </a:rPr>
              <a:t>Hidden layer</a:t>
            </a:r>
            <a:endParaRPr b="1">
              <a:solidFill>
                <a:schemeClr val="accent1"/>
              </a:solidFill>
            </a:endParaRPr>
          </a:p>
        </p:txBody>
      </p:sp>
      <p:cxnSp>
        <p:nvCxnSpPr>
          <p:cNvPr id="306" name="Google Shape;306;p37"/>
          <p:cNvCxnSpPr>
            <a:stCxn id="296" idx="2"/>
            <a:endCxn id="305" idx="0"/>
          </p:cNvCxnSpPr>
          <p:nvPr/>
        </p:nvCxnSpPr>
        <p:spPr>
          <a:xfrm>
            <a:off x="4445566" y="2799046"/>
            <a:ext cx="105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7"/>
          <p:cNvCxnSpPr>
            <a:stCxn id="292" idx="3"/>
          </p:cNvCxnSpPr>
          <p:nvPr/>
        </p:nvCxnSpPr>
        <p:spPr>
          <a:xfrm>
            <a:off x="2809100" y="4240950"/>
            <a:ext cx="303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7"/>
          <p:cNvSpPr/>
          <p:nvPr/>
        </p:nvSpPr>
        <p:spPr>
          <a:xfrm>
            <a:off x="3175000" y="3759600"/>
            <a:ext cx="1487700" cy="9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chemeClr val="lt1"/>
                </a:solidFill>
              </a:rPr>
              <a:t>C</a:t>
            </a:r>
            <a:r>
              <a:rPr b="1" lang="da">
                <a:solidFill>
                  <a:schemeClr val="lt1"/>
                </a:solidFill>
              </a:rPr>
              <a:t>lassification</a:t>
            </a:r>
            <a:r>
              <a:rPr b="1" lang="da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5062773" y="3761400"/>
            <a:ext cx="1389000" cy="9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chemeClr val="lt1"/>
                </a:solidFill>
              </a:rPr>
              <a:t>O</a:t>
            </a:r>
            <a:r>
              <a:rPr b="1" lang="da">
                <a:solidFill>
                  <a:schemeClr val="lt1"/>
                </a:solidFill>
              </a:rPr>
              <a:t>utput layer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10" name="Google Shape;310;p37"/>
          <p:cNvCxnSpPr>
            <a:stCxn id="308" idx="3"/>
          </p:cNvCxnSpPr>
          <p:nvPr/>
        </p:nvCxnSpPr>
        <p:spPr>
          <a:xfrm flipH="1" rot="10800000">
            <a:off x="4662700" y="4238550"/>
            <a:ext cx="393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7"/>
          <p:cNvCxnSpPr>
            <a:stCxn id="289" idx="3"/>
            <a:endCxn id="290" idx="1"/>
          </p:cNvCxnSpPr>
          <p:nvPr/>
        </p:nvCxnSpPr>
        <p:spPr>
          <a:xfrm>
            <a:off x="2729900" y="1497206"/>
            <a:ext cx="38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7"/>
          <p:cNvCxnSpPr>
            <a:stCxn id="290" idx="3"/>
            <a:endCxn id="291" idx="1"/>
          </p:cNvCxnSpPr>
          <p:nvPr/>
        </p:nvCxnSpPr>
        <p:spPr>
          <a:xfrm>
            <a:off x="5774631" y="1497206"/>
            <a:ext cx="3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How CNN is applied in SPM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152475"/>
            <a:ext cx="8520600" cy="37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Two </a:t>
            </a:r>
            <a:r>
              <a:rPr lang="da"/>
              <a:t>image sets</a:t>
            </a:r>
            <a:r>
              <a:rPr lang="da"/>
              <a:t> obtained with HS-AFM </a:t>
            </a:r>
            <a:r>
              <a:rPr lang="da" sz="1100"/>
              <a:t>(high speed </a:t>
            </a:r>
            <a:r>
              <a:rPr lang="da" sz="1100"/>
              <a:t>atomic</a:t>
            </a:r>
            <a:r>
              <a:rPr lang="da" sz="1100"/>
              <a:t> microscope) 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C</a:t>
            </a:r>
            <a:r>
              <a:rPr lang="da"/>
              <a:t>orresponds</a:t>
            </a:r>
            <a:r>
              <a:rPr lang="da"/>
              <a:t> to two experiments (different days, blood </a:t>
            </a:r>
            <a:r>
              <a:rPr lang="da"/>
              <a:t>donors</a:t>
            </a:r>
            <a:r>
              <a:rPr lang="da"/>
              <a:t>, slightly different </a:t>
            </a:r>
            <a:r>
              <a:rPr lang="da"/>
              <a:t>procedure</a:t>
            </a:r>
            <a:r>
              <a:rPr lang="da"/>
              <a:t>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First image set: 60 healthy and 65 Pf-EV exposed cells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Second image set: 51 healthy and 58 Pf-EV exposed cells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Images were acquired with 512 × 512 pixels resolution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By applying CNN: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99.0%  and 96.6% </a:t>
            </a:r>
            <a:r>
              <a:rPr lang="da"/>
              <a:t>accuracy on dataset 1 and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Combined datasets gave lower accuracy 86.1%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SPM experts average accuracy of 75%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How CNN is applied in SPM</a:t>
            </a:r>
            <a:endParaRPr/>
          </a:p>
        </p:txBody>
      </p:sp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50" y="1793900"/>
            <a:ext cx="6791501" cy="32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11700" y="915450"/>
            <a:ext cx="7849800" cy="16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Data set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Filter 1 shows more backbone for exposed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Filter 5 shows larger holes for healthy/treated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How CNN is applied in SPM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311700" y="1017725"/>
            <a:ext cx="4975500" cy="14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Data set 1 (Bortozomib)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Class activation map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831425"/>
            <a:ext cx="8368748" cy="283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4168500" y="981900"/>
            <a:ext cx="4975500" cy="14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Healthy/treated is distinguished by holes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Exposed is determined by backbone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994" y="304550"/>
            <a:ext cx="3858730" cy="47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550"/>
            <a:ext cx="4052099" cy="4669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 rot="-5400000">
            <a:off x="4552338" y="2776800"/>
            <a:ext cx="541425" cy="1569750"/>
          </a:xfrm>
          <a:prstGeom prst="flowChartOffpage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4038100" y="3355100"/>
            <a:ext cx="1569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lt1"/>
                </a:solidFill>
              </a:rPr>
              <a:t>Holes intensity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46" name="Google Shape;346;p41"/>
          <p:cNvSpPr/>
          <p:nvPr/>
        </p:nvSpPr>
        <p:spPr>
          <a:xfrm rot="-5400000">
            <a:off x="4552388" y="1169600"/>
            <a:ext cx="541425" cy="1569750"/>
          </a:xfrm>
          <a:prstGeom prst="flowChartOffpageConnector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4038225" y="1607575"/>
            <a:ext cx="1493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lt1"/>
                </a:solidFill>
              </a:rPr>
              <a:t>Backbone</a:t>
            </a:r>
            <a:r>
              <a:rPr lang="da" sz="1600">
                <a:solidFill>
                  <a:schemeClr val="lt1"/>
                </a:solidFill>
              </a:rPr>
              <a:t> intensity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4572000" y="245325"/>
            <a:ext cx="4572000" cy="4898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Conclusion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5202775" y="2946700"/>
            <a:ext cx="38913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a" sz="1800">
                <a:solidFill>
                  <a:srgbClr val="FFFFFF"/>
                </a:solidFill>
              </a:rPr>
              <a:t>Cons </a:t>
            </a:r>
            <a:endParaRPr b="1" sz="18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da" sz="1500">
                <a:solidFill>
                  <a:srgbClr val="FFFFFF"/>
                </a:solidFill>
              </a:rPr>
              <a:t>Best with large amount of data 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da" sz="1500">
                <a:solidFill>
                  <a:srgbClr val="FFFFFF"/>
                </a:solidFill>
              </a:rPr>
              <a:t>Need manual setup and input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5202775" y="465550"/>
            <a:ext cx="3891300" cy="2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da" sz="1800">
                <a:solidFill>
                  <a:schemeClr val="lt1"/>
                </a:solidFill>
              </a:rPr>
              <a:t>Pros</a:t>
            </a:r>
            <a:endParaRPr b="1" sz="18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da" sz="1500">
                <a:solidFill>
                  <a:schemeClr val="lt1"/>
                </a:solidFill>
              </a:rPr>
              <a:t>CNN is usable for SPM and classification of images 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da" sz="1500">
                <a:solidFill>
                  <a:schemeClr val="lt1"/>
                </a:solidFill>
              </a:rPr>
              <a:t>High accuracy 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da" sz="1500">
                <a:solidFill>
                  <a:schemeClr val="lt1"/>
                </a:solidFill>
              </a:rPr>
              <a:t>Can aid data gathering and analysis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da" sz="1500">
                <a:solidFill>
                  <a:schemeClr val="lt1"/>
                </a:solidFill>
              </a:rPr>
              <a:t>New hypothesis from handling large complex datasets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287625" y="1015175"/>
            <a:ext cx="33330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>
                <a:solidFill>
                  <a:schemeClr val="dk1"/>
                </a:solidFill>
              </a:rPr>
              <a:t>CNN is applicable for SPM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58" name="Google Shape;358;p42"/>
          <p:cNvCxnSpPr/>
          <p:nvPr/>
        </p:nvCxnSpPr>
        <p:spPr>
          <a:xfrm flipH="1" rot="10800000">
            <a:off x="389150" y="1378925"/>
            <a:ext cx="26733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2"/>
          <p:cNvCxnSpPr/>
          <p:nvPr/>
        </p:nvCxnSpPr>
        <p:spPr>
          <a:xfrm flipH="1" rot="10800000">
            <a:off x="389150" y="1429875"/>
            <a:ext cx="26733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gerdefineret design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